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60" r:id="rId4"/>
    <p:sldId id="262" r:id="rId5"/>
    <p:sldId id="263" r:id="rId6"/>
    <p:sldId id="284" r:id="rId7"/>
    <p:sldId id="264" r:id="rId8"/>
    <p:sldId id="267" r:id="rId9"/>
    <p:sldId id="265" r:id="rId10"/>
    <p:sldId id="266" r:id="rId11"/>
    <p:sldId id="283" r:id="rId12"/>
    <p:sldId id="268" r:id="rId13"/>
    <p:sldId id="269" r:id="rId14"/>
    <p:sldId id="270" r:id="rId15"/>
    <p:sldId id="271" r:id="rId16"/>
    <p:sldId id="272" r:id="rId17"/>
    <p:sldId id="285" r:id="rId18"/>
    <p:sldId id="276" r:id="rId19"/>
    <p:sldId id="279" r:id="rId20"/>
    <p:sldId id="275" r:id="rId21"/>
  </p:sldIdLst>
  <p:sldSz cx="12192000" cy="6858000"/>
  <p:notesSz cx="9926638" cy="6797675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301538" cy="3410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Espace réservé de la date 2"/>
          <p:cNvSpPr txBox="1">
            <a:spLocks noGrp="1"/>
          </p:cNvSpPr>
          <p:nvPr>
            <p:ph type="dt" sz="quarter" idx="1"/>
          </p:nvPr>
        </p:nvSpPr>
        <p:spPr>
          <a:xfrm>
            <a:off x="5622801" y="0"/>
            <a:ext cx="4301538" cy="3410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65D2BF2-DFD2-47B7-9049-C5FED6F8C1EE}" type="datetime1">
              <a: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18/01/2017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Espace réservé du pied de page 3"/>
          <p:cNvSpPr txBox="1">
            <a:spLocks noGrp="1"/>
          </p:cNvSpPr>
          <p:nvPr>
            <p:ph type="ftr" sz="quarter" idx="2"/>
          </p:nvPr>
        </p:nvSpPr>
        <p:spPr>
          <a:xfrm>
            <a:off x="0" y="6456614"/>
            <a:ext cx="4301538" cy="3410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Espace réservé du numéro de diapositive 4"/>
          <p:cNvSpPr txBox="1">
            <a:spLocks noGrp="1"/>
          </p:cNvSpPr>
          <p:nvPr>
            <p:ph type="sldNum" sz="quarter" idx="3"/>
          </p:nvPr>
        </p:nvSpPr>
        <p:spPr>
          <a:xfrm>
            <a:off x="5622801" y="6456614"/>
            <a:ext cx="4301538" cy="3410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A04C3FB-180A-474C-B95E-FB57FC21EA08}" type="slidenum">
              <a:t>‹N°›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659961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301538" cy="3410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3" name="Espace réservé de la date 2"/>
          <p:cNvSpPr txBox="1">
            <a:spLocks noGrp="1"/>
          </p:cNvSpPr>
          <p:nvPr>
            <p:ph type="dt" idx="1"/>
          </p:nvPr>
        </p:nvSpPr>
        <p:spPr>
          <a:xfrm>
            <a:off x="5622801" y="0"/>
            <a:ext cx="4301538" cy="3410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BE5252F3-1798-4DA6-AF58-C768B760D0BC}" type="datetime1">
              <a:rPr lang="fr-FR"/>
              <a:pPr lvl="0"/>
              <a:t>18/01/2017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8" y="849313"/>
            <a:ext cx="4078288" cy="2293936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Espace réservé des notes 4"/>
          <p:cNvSpPr txBox="1">
            <a:spLocks noGrp="1"/>
          </p:cNvSpPr>
          <p:nvPr>
            <p:ph type="body" sz="quarter" idx="3"/>
          </p:nvPr>
        </p:nvSpPr>
        <p:spPr>
          <a:xfrm>
            <a:off x="992663" y="3271384"/>
            <a:ext cx="7941307" cy="26765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4"/>
          </p:nvPr>
        </p:nvSpPr>
        <p:spPr>
          <a:xfrm>
            <a:off x="0" y="6456614"/>
            <a:ext cx="4301538" cy="3410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5"/>
          </p:nvPr>
        </p:nvSpPr>
        <p:spPr>
          <a:xfrm>
            <a:off x="5622801" y="6456614"/>
            <a:ext cx="4301538" cy="3410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2CB929AE-E6A5-4DAF-B972-B14061CB31CD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190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2924175" y="849313"/>
            <a:ext cx="4078288" cy="2293937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GATT  </a:t>
            </a:r>
            <a:r>
              <a:rPr lang="fr-CH" dirty="0" err="1"/>
              <a:t>Generic</a:t>
            </a:r>
            <a:r>
              <a:rPr lang="fr-CH" dirty="0"/>
              <a:t> </a:t>
            </a:r>
            <a:r>
              <a:rPr lang="fr-CH" dirty="0" err="1"/>
              <a:t>Attribute</a:t>
            </a:r>
            <a:r>
              <a:rPr lang="fr-CH" dirty="0"/>
              <a:t> Profile</a:t>
            </a:r>
          </a:p>
          <a:p>
            <a:endParaRPr lang="fr-CH" dirty="0"/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2CB929AE-E6A5-4DAF-B972-B14061CB31CD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0502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solidFill>
          <a:srgbClr val="696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/>
          <a:lstStyle>
            <a:lvl1pPr>
              <a:lnSpc>
                <a:spcPct val="85000"/>
              </a:lnSpc>
              <a:defRPr sz="72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/>
          <a:lstStyle>
            <a:lvl1pPr marL="0" indent="0">
              <a:buNone/>
              <a:defRPr sz="2200" spc="30">
                <a:solidFill>
                  <a:srgbClr val="BFBFBF"/>
                </a:solidFill>
              </a:defRPr>
            </a:lvl1pPr>
          </a:lstStyle>
          <a:p>
            <a:pPr lvl="0"/>
            <a:r>
              <a:rPr lang="fr-FR"/>
              <a:t>Modifier le style des sous-titres du masque</a:t>
            </a:r>
            <a:endParaRPr lang="en-US"/>
          </a:p>
        </p:txBody>
      </p:sp>
      <p:sp>
        <p:nvSpPr>
          <p:cNvPr id="4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A6A1A1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Date Placeholder 7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6" name="Footer Placeholder 8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7" name="Slide Number Placeholder 9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EB3A80-36A0-497E-9A00-B10C19D19BD6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975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CED590-289C-4943-8448-C5C076DC5E51}" type="slidenum">
              <a:t>‹N°›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A6A1A1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7898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8648696" y="381003"/>
            <a:ext cx="2476496" cy="5897559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761996" y="381003"/>
            <a:ext cx="7734296" cy="589755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33637B6-04AE-4158-8C97-B3A34DF6D0EB}" type="slidenum">
              <a:t>‹N°›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A6A1A1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7689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4126AC4-DDDC-4D60-BA96-B7B770F424DF}" type="slidenum">
              <a:t>‹N°›</a:t>
            </a:fld>
            <a:endParaRPr lang="en-US"/>
          </a:p>
        </p:txBody>
      </p:sp>
      <p:sp>
        <p:nvSpPr>
          <p:cNvPr id="7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A6A1A1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0995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/>
          <a:lstStyle>
            <a:lvl1pPr>
              <a:lnSpc>
                <a:spcPct val="85000"/>
              </a:lnSpc>
              <a:defRPr sz="7200"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/>
          <a:lstStyle>
            <a:lvl1pPr marL="0" indent="0">
              <a:buNone/>
              <a:defRPr sz="2200" spc="30">
                <a:solidFill>
                  <a:srgbClr val="7F7F7F"/>
                </a:solidFill>
              </a:defRPr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C78690F-CDA1-4C6B-AE2E-9442C67296BA}" type="slidenum">
              <a:t>‹N°›</a:t>
            </a:fld>
            <a:endParaRPr lang="en-US"/>
          </a:p>
        </p:txBody>
      </p:sp>
      <p:sp>
        <p:nvSpPr>
          <p:cNvPr id="7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A6A1A1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2819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1261872" y="1828800"/>
            <a:ext cx="4480560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6126480" y="1828800"/>
            <a:ext cx="4480560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024220F-A829-42E5-BB09-ADD518C40459}" type="slidenum">
              <a:t>‹N°›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A6A1A1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600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9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1261872" y="1713658"/>
            <a:ext cx="4480560" cy="731520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>
                <a:solidFill>
                  <a:srgbClr val="696464"/>
                </a:solidFill>
              </a:defRPr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1261872" y="2507549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3"/>
          </p:nvPr>
        </p:nvSpPr>
        <p:spPr>
          <a:xfrm>
            <a:off x="6126480" y="1713658"/>
            <a:ext cx="4480560" cy="731520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2000"/>
              </a:spcBef>
              <a:buNone/>
              <a:defRPr>
                <a:solidFill>
                  <a:srgbClr val="696464"/>
                </a:solidFill>
              </a:defRPr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4"/>
          </p:nvPr>
        </p:nvSpPr>
        <p:spPr>
          <a:xfrm>
            <a:off x="6126480" y="2507549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099D6AF-1B0E-4294-B4DF-43B7F50C12AE}" type="slidenum">
              <a:t>‹N°›</a:t>
            </a:fld>
            <a:endParaRPr lang="en-US"/>
          </a:p>
        </p:txBody>
      </p:sp>
      <p:sp>
        <p:nvSpPr>
          <p:cNvPr id="10" name="Rectangle 10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A6A1A1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4517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B6922C7-26E2-4276-B4D8-2A1B9E4B914A}" type="slidenum">
              <a:t>‹N°›</a:t>
            </a:fld>
            <a:endParaRPr lang="en-US"/>
          </a:p>
        </p:txBody>
      </p:sp>
      <p:sp>
        <p:nvSpPr>
          <p:cNvPr id="6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A6A1A1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226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2CFBB45-A266-4F7A-8B95-B383A32CE2E9}" type="slidenum">
              <a:t>‹N°›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A6A1A1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164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41248" y="457200"/>
            <a:ext cx="3200400" cy="1600200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4504270" y="685800"/>
            <a:ext cx="6079068" cy="548640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841248" y="2099736"/>
            <a:ext cx="3200400" cy="3810003"/>
          </a:xfrm>
        </p:spPr>
        <p:txBody>
          <a:bodyPr/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6121F9-F32F-49F1-8065-B3EDCF406F09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638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0" y="5105396"/>
            <a:ext cx="11292840" cy="1752603"/>
          </a:xfrm>
          <a:prstGeom prst="rect">
            <a:avLst/>
          </a:prstGeom>
          <a:solidFill>
            <a:srgbClr val="69646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914400" y="5257800"/>
            <a:ext cx="9982203" cy="914400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" name="Picture Placeholder 2"/>
          <p:cNvSpPr txBox="1">
            <a:spLocks noGrp="1"/>
          </p:cNvSpPr>
          <p:nvPr>
            <p:ph type="pic" idx="1"/>
          </p:nvPr>
        </p:nvSpPr>
        <p:spPr>
          <a:xfrm>
            <a:off x="0" y="0"/>
            <a:ext cx="11292840" cy="5128924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5" name="Text Placeholder 3"/>
          <p:cNvSpPr txBox="1">
            <a:spLocks noGrp="1"/>
          </p:cNvSpPr>
          <p:nvPr>
            <p:ph type="body" idx="2"/>
          </p:nvPr>
        </p:nvSpPr>
        <p:spPr>
          <a:xfrm>
            <a:off x="914400" y="6108585"/>
            <a:ext cx="9982203" cy="59701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rgbClr val="BFBFBF"/>
                </a:solidFill>
              </a:defRPr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7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8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8553419-5CF7-4370-9018-5600BCA4E42F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087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D34817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Placeholder 1"/>
          <p:cNvSpPr txBox="1">
            <a:spLocks noGrp="1"/>
          </p:cNvSpPr>
          <p:nvPr>
            <p:ph type="title"/>
          </p:nvPr>
        </p:nvSpPr>
        <p:spPr>
          <a:xfrm>
            <a:off x="1261872" y="294199"/>
            <a:ext cx="9692640" cy="13971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27432" rIns="91440" bIns="45720" anchor="b" anchorCtr="0" compatLnSpc="1">
            <a:normAutofit/>
          </a:bodyPr>
          <a:lstStyle/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2"/>
          </p:nvPr>
        </p:nvSpPr>
        <p:spPr>
          <a:xfrm rot="16200004">
            <a:off x="10797557" y="998543"/>
            <a:ext cx="190499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4B39B"/>
                </a:solidFill>
                <a:uFillTx/>
                <a:latin typeface="Century Schoolbook"/>
              </a:defRPr>
            </a:lvl1pPr>
          </a:lstStyle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3"/>
          </p:nvPr>
        </p:nvSpPr>
        <p:spPr>
          <a:xfrm rot="16200004">
            <a:off x="9959353" y="4046520"/>
            <a:ext cx="3581403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4B39B"/>
                </a:solidFill>
                <a:uFillTx/>
                <a:latin typeface="Century Schoolbook"/>
              </a:defRPr>
            </a:lvl1pPr>
          </a:lstStyle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>
            <a:lvl1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3600" b="0" i="0" u="none" strike="noStrike" kern="1200" cap="none" spc="0" baseline="0">
                <a:solidFill>
                  <a:srgbClr val="EF8C6A"/>
                </a:solidFill>
                <a:uFillTx/>
                <a:latin typeface="Century Schoolbook"/>
              </a:defRPr>
            </a:lvl1pPr>
          </a:lstStyle>
          <a:p>
            <a:pPr lvl="0"/>
            <a:fld id="{0F68AAD2-100C-4BC8-848E-7ADBF0C8CEAF}" type="slidenum"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fr-FR" sz="4400" b="1" i="0" u="none" strike="noStrike" kern="1200" cap="none" spc="-50" baseline="0">
          <a:solidFill>
            <a:srgbClr val="D34817"/>
          </a:solidFill>
          <a:uFillTx/>
          <a:latin typeface="Century Schoolbook"/>
        </a:defRPr>
      </a:lvl1pPr>
    </p:titleStyle>
    <p:bodyStyle>
      <a:lvl1pPr marL="182880" marR="0" lvl="0" indent="-182880" algn="l" defTabSz="914400" rtl="0" fontAlgn="auto" hangingPunct="1">
        <a:lnSpc>
          <a:spcPct val="95000"/>
        </a:lnSpc>
        <a:spcBef>
          <a:spcPts val="1400"/>
        </a:spcBef>
        <a:spcAft>
          <a:spcPts val="200"/>
        </a:spcAft>
        <a:buClr>
          <a:srgbClr val="D34817"/>
        </a:buClr>
        <a:buSzPct val="80000"/>
        <a:buFont typeface="Arial" pitchFamily="34"/>
        <a:buChar char="•"/>
        <a:tabLst/>
        <a:defRPr lang="fr-FR" sz="2000" b="0" i="0" u="none" strike="noStrike" kern="1200" cap="none" spc="10" baseline="0">
          <a:solidFill>
            <a:srgbClr val="595959"/>
          </a:solidFill>
          <a:uFillTx/>
          <a:latin typeface="Century Schoolbook"/>
        </a:defRPr>
      </a:lvl1pPr>
      <a:lvl2pPr marL="457200" marR="0" lvl="1" indent="-182880" algn="l" defTabSz="914400" rtl="0" fontAlgn="auto" hangingPunct="1">
        <a:lnSpc>
          <a:spcPct val="90000"/>
        </a:lnSpc>
        <a:spcBef>
          <a:spcPts val="300"/>
        </a:spcBef>
        <a:spcAft>
          <a:spcPts val="300"/>
        </a:spcAft>
        <a:buClr>
          <a:srgbClr val="D34817"/>
        </a:buClr>
        <a:buSzPct val="100000"/>
        <a:buFont typeface="Wingdings 2" pitchFamily="18"/>
        <a:buChar char=""/>
        <a:tabLst/>
        <a:defRPr lang="fr-FR" sz="1800" b="0" i="0" u="none" strike="noStrike" kern="1200" cap="none" spc="0" baseline="0">
          <a:solidFill>
            <a:srgbClr val="595959"/>
          </a:solidFill>
          <a:uFillTx/>
          <a:latin typeface="Century Schoolbook"/>
        </a:defRPr>
      </a:lvl2pPr>
      <a:lvl3pPr marL="731520" marR="0" lvl="2" indent="-182880" algn="l" defTabSz="914400" rtl="0" fontAlgn="auto" hangingPunct="1">
        <a:lnSpc>
          <a:spcPct val="90000"/>
        </a:lnSpc>
        <a:spcBef>
          <a:spcPts val="300"/>
        </a:spcBef>
        <a:spcAft>
          <a:spcPts val="300"/>
        </a:spcAft>
        <a:buClr>
          <a:srgbClr val="D34817"/>
        </a:buClr>
        <a:buSzPct val="100000"/>
        <a:buFont typeface="Wingdings 2" pitchFamily="18"/>
        <a:buChar char=""/>
        <a:tabLst/>
        <a:defRPr lang="fr-FR" sz="1600" b="0" i="0" u="none" strike="noStrike" kern="1200" cap="none" spc="0" baseline="0">
          <a:solidFill>
            <a:srgbClr val="595959"/>
          </a:solidFill>
          <a:uFillTx/>
          <a:latin typeface="Century Schoolbook"/>
        </a:defRPr>
      </a:lvl3pPr>
      <a:lvl4pPr marL="1005840" marR="0" lvl="3" indent="-182880" algn="l" defTabSz="914400" rtl="0" fontAlgn="auto" hangingPunct="1">
        <a:lnSpc>
          <a:spcPct val="90000"/>
        </a:lnSpc>
        <a:spcBef>
          <a:spcPts val="300"/>
        </a:spcBef>
        <a:spcAft>
          <a:spcPts val="300"/>
        </a:spcAft>
        <a:buClr>
          <a:srgbClr val="D34817"/>
        </a:buClr>
        <a:buSzPct val="100000"/>
        <a:buFont typeface="Wingdings 2" pitchFamily="18"/>
        <a:buChar char=""/>
        <a:tabLst/>
        <a:defRPr lang="fr-FR" sz="1400" b="0" i="0" u="none" strike="noStrike" kern="1200" cap="none" spc="0" baseline="0">
          <a:solidFill>
            <a:srgbClr val="595959"/>
          </a:solidFill>
          <a:uFillTx/>
          <a:latin typeface="Century Schoolbook"/>
        </a:defRPr>
      </a:lvl4pPr>
      <a:lvl5pPr marL="1280160" marR="0" lvl="4" indent="-182880" algn="l" defTabSz="914400" rtl="0" fontAlgn="auto" hangingPunct="1">
        <a:lnSpc>
          <a:spcPct val="90000"/>
        </a:lnSpc>
        <a:spcBef>
          <a:spcPts val="300"/>
        </a:spcBef>
        <a:spcAft>
          <a:spcPts val="300"/>
        </a:spcAft>
        <a:buClr>
          <a:srgbClr val="D34817"/>
        </a:buClr>
        <a:buSzPct val="100000"/>
        <a:buFont typeface="Wingdings 2" pitchFamily="18"/>
        <a:buChar char=""/>
        <a:tabLst/>
        <a:defRPr lang="fr-FR" sz="1400" b="0" i="0" u="none" strike="noStrike" kern="1200" cap="none" spc="0" baseline="0">
          <a:solidFill>
            <a:srgbClr val="595959"/>
          </a:solidFill>
          <a:uFillTx/>
          <a:latin typeface="Century Schoolbook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fr-CH" dirty="0"/>
              <a:t>Projet CHIC</a:t>
            </a:r>
            <a:br>
              <a:rPr lang="fr-CH" dirty="0"/>
            </a:br>
            <a:r>
              <a:rPr lang="fr-CH" dirty="0"/>
              <a:t>Smart Bag</a:t>
            </a:r>
            <a:endParaRPr lang="fr-FR" dirty="0"/>
          </a:p>
        </p:txBody>
      </p:sp>
      <p:sp>
        <p:nvSpPr>
          <p:cNvPr id="3" name="Sous-titre 2"/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fr-CH" dirty="0"/>
              <a:t>Axel Collet, Adrien Taboada</a:t>
            </a:r>
          </a:p>
          <a:p>
            <a:pPr lvl="0"/>
            <a:r>
              <a:rPr lang="fr-CH" dirty="0" err="1"/>
              <a:t>Hepia</a:t>
            </a:r>
            <a:endParaRPr lang="fr-CH" dirty="0"/>
          </a:p>
          <a:p>
            <a:pPr lvl="0"/>
            <a:r>
              <a:rPr lang="fr-CH" dirty="0"/>
              <a:t>Janvier 2017</a:t>
            </a:r>
            <a:endParaRPr lang="fr-FR" dirty="0"/>
          </a:p>
        </p:txBody>
      </p:sp>
      <p:sp>
        <p:nvSpPr>
          <p:cNvPr id="4" name="Espace réservé du numéro de diapositive 5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CA47DD8-205F-4B08-A734-123BA15501F2}" type="slidenum">
              <a:t>1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 dirty="0"/>
              <a:t>Smartphone</a:t>
            </a:r>
            <a:endParaRPr lang="fr-FR" dirty="0"/>
          </a:p>
        </p:txBody>
      </p:sp>
      <p:sp>
        <p:nvSpPr>
          <p:cNvPr id="5" name="Espace réservé du contenu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lang="fr-FR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idx="2"/>
          </p:nvPr>
        </p:nvSpPr>
        <p:spPr/>
        <p:txBody>
          <a:bodyPr/>
          <a:lstStyle/>
          <a:p>
            <a:pPr lvl="0">
              <a:lnSpc>
                <a:spcPct val="150000"/>
              </a:lnSpc>
            </a:pPr>
            <a:r>
              <a:rPr lang="fr-CH" dirty="0"/>
              <a:t>Interface utilisateur</a:t>
            </a:r>
          </a:p>
          <a:p>
            <a:pPr lvl="0">
              <a:lnSpc>
                <a:spcPct val="150000"/>
              </a:lnSpc>
            </a:pPr>
            <a:r>
              <a:rPr lang="fr-CH" dirty="0"/>
              <a:t>Liste des objets présents</a:t>
            </a:r>
          </a:p>
          <a:p>
            <a:pPr lvl="0">
              <a:lnSpc>
                <a:spcPct val="150000"/>
              </a:lnSpc>
            </a:pPr>
            <a:r>
              <a:rPr lang="fr-CH" dirty="0"/>
              <a:t>Analyse de l’agenda et des affaires manquantes</a:t>
            </a:r>
            <a:endParaRPr lang="fr-FR" dirty="0"/>
          </a:p>
          <a:p>
            <a:pPr marL="0" indent="0">
              <a:buNone/>
            </a:pPr>
            <a:endParaRPr lang="fr-CH" dirty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4" descr="Image result for smart phone icon">
            <a:extLst>
              <a:ext uri="{FF2B5EF4-FFF2-40B4-BE49-F238E27FC236}"/>
            </a:extLst>
          </p:cNvPr>
          <p:cNvPicPr xmlns:a16="http://schemas.microsoft.com/office/drawing/2014/main"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31084" y="2438382"/>
            <a:ext cx="2942136" cy="294213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Espace réservé du numéro de diapositive 8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BCF0CEB-DCBB-4117-969F-EF4E143F252B}" type="slidenum">
              <a:t>10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Hardware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NRF 52 </a:t>
            </a:r>
            <a:r>
              <a:rPr lang="fr-CH" sz="1600" dirty="0" err="1"/>
              <a:t>Nordic</a:t>
            </a:r>
            <a:r>
              <a:rPr lang="fr-CH" sz="1600" dirty="0"/>
              <a:t> Semi</a:t>
            </a:r>
          </a:p>
          <a:p>
            <a:pPr lvl="1"/>
            <a:r>
              <a:rPr lang="fr-CH" sz="1400" dirty="0"/>
              <a:t>Cortex M4F</a:t>
            </a:r>
          </a:p>
          <a:p>
            <a:pPr lvl="1"/>
            <a:r>
              <a:rPr lang="fr-CH" sz="1400" dirty="0"/>
              <a:t>Bluetooth 4 intégré</a:t>
            </a:r>
          </a:p>
          <a:p>
            <a:endParaRPr lang="fr-CH" sz="1600" dirty="0"/>
          </a:p>
          <a:p>
            <a:r>
              <a:rPr lang="fr-CH" dirty="0"/>
              <a:t>Autonomie &gt;2 semaines</a:t>
            </a:r>
          </a:p>
          <a:p>
            <a:r>
              <a:rPr lang="fr-CH" dirty="0"/>
              <a:t>Recharge par USB-C</a:t>
            </a:r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50" y="1828800"/>
            <a:ext cx="4351338" cy="4351338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983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 dirty="0"/>
              <a:t>Fonctionnement</a:t>
            </a:r>
            <a:endParaRPr lang="fr-FR" dirty="0"/>
          </a:p>
        </p:txBody>
      </p:sp>
      <p:sp>
        <p:nvSpPr>
          <p:cNvPr id="4" name="Espace réservé du numéro de diapositive 11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FB69029-35A7-4309-A3C4-AFB568CFE392}" type="slidenum">
              <a:t>12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12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236" y="1828800"/>
            <a:ext cx="7368378" cy="4351338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 dirty="0"/>
              <a:t>RFID UHF</a:t>
            </a:r>
            <a:endParaRPr lang="fr-FR" dirty="0"/>
          </a:p>
        </p:txBody>
      </p:sp>
      <p:sp>
        <p:nvSpPr>
          <p:cNvPr id="4" name="Espace réservé du numéro de diapositive 6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FD683EA-4471-424C-AB00-21EE3350C859}" type="slidenum">
              <a:t>13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13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236" y="1828800"/>
            <a:ext cx="7368378" cy="4351338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 dirty="0"/>
              <a:t>RFID UHF</a:t>
            </a:r>
            <a:endParaRPr lang="fr-FR" dirty="0"/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>
              <a:lnSpc>
                <a:spcPct val="150000"/>
              </a:lnSpc>
            </a:pPr>
            <a:r>
              <a:rPr lang="fr-CH" dirty="0"/>
              <a:t>Radio fréquence identification</a:t>
            </a:r>
          </a:p>
          <a:p>
            <a:pPr lvl="0">
              <a:lnSpc>
                <a:spcPct val="150000"/>
              </a:lnSpc>
            </a:pPr>
            <a:r>
              <a:rPr lang="fr-CH" dirty="0"/>
              <a:t>20cm à 15m</a:t>
            </a:r>
          </a:p>
          <a:p>
            <a:pPr lvl="0">
              <a:lnSpc>
                <a:spcPct val="150000"/>
              </a:lnSpc>
            </a:pPr>
            <a:r>
              <a:rPr lang="fr-CH" dirty="0"/>
              <a:t>868Mhz</a:t>
            </a:r>
          </a:p>
          <a:p>
            <a:pPr lvl="0">
              <a:lnSpc>
                <a:spcPct val="150000"/>
              </a:lnSpc>
            </a:pPr>
            <a:r>
              <a:rPr lang="fr-CH" dirty="0"/>
              <a:t>Identification sans fil</a:t>
            </a:r>
          </a:p>
          <a:p>
            <a:pPr lvl="0">
              <a:lnSpc>
                <a:spcPct val="150000"/>
              </a:lnSpc>
            </a:pPr>
            <a:r>
              <a:rPr lang="fr-CH" dirty="0"/>
              <a:t>Norme EPCC1G2</a:t>
            </a:r>
          </a:p>
          <a:p>
            <a:pPr lvl="0">
              <a:lnSpc>
                <a:spcPct val="150000"/>
              </a:lnSpc>
            </a:pPr>
            <a:r>
              <a:rPr lang="fr-CH" dirty="0"/>
              <a:t>Gestion collisions</a:t>
            </a:r>
          </a:p>
          <a:p>
            <a:pPr lvl="0">
              <a:lnSpc>
                <a:spcPct val="150000"/>
              </a:lnSpc>
            </a:pPr>
            <a:r>
              <a:rPr lang="fr-FR" dirty="0"/>
              <a:t>Modulation d’amplitude</a:t>
            </a:r>
          </a:p>
          <a:p>
            <a:pPr lvl="0"/>
            <a:endParaRPr lang="fr-CH" dirty="0"/>
          </a:p>
          <a:p>
            <a:pPr lvl="0"/>
            <a:endParaRPr lang="fr-CH" dirty="0"/>
          </a:p>
          <a:p>
            <a:pPr marL="0" lvl="0" indent="0">
              <a:buNone/>
            </a:pPr>
            <a:endParaRPr lang="fr-FR" dirty="0"/>
          </a:p>
        </p:txBody>
      </p:sp>
      <p:sp>
        <p:nvSpPr>
          <p:cNvPr id="4" name="Espace réservé du numéro de diapositive 4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AC53981-9AD2-48DF-99A8-57A47934EFAE}" type="slidenum">
              <a:t>14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14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 sz="4000"/>
              <a:t>Décodeur EPCC1G2 / UART</a:t>
            </a:r>
            <a:br>
              <a:rPr lang="fr-CH" sz="4000"/>
            </a:br>
            <a:r>
              <a:rPr lang="fr-CH" sz="4000"/>
              <a:t>Module YR903</a:t>
            </a:r>
            <a:endParaRPr lang="fr-FR" sz="4000"/>
          </a:p>
        </p:txBody>
      </p:sp>
      <p:pic>
        <p:nvPicPr>
          <p:cNvPr id="4" name="Espace réservé du contenu 10">
            <a:extLst>
              <a:ext uri="{FF2B5EF4-FFF2-40B4-BE49-F238E27FC236}"/>
            </a:extLst>
          </p:cNvPr>
          <p:cNvPicPr xmlns:a16="http://schemas.microsoft.com/office/drawing/2014/main"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70031" y="1691319"/>
            <a:ext cx="5384480" cy="4038356"/>
          </a:xfrm>
        </p:spPr>
      </p:pic>
      <p:sp>
        <p:nvSpPr>
          <p:cNvPr id="3" name="Espace réservé du contenu 2"/>
          <p:cNvSpPr txBox="1"/>
          <p:nvPr/>
        </p:nvSpPr>
        <p:spPr>
          <a:xfrm>
            <a:off x="1261872" y="1691319"/>
            <a:ext cx="3548713" cy="415000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182880" marR="0" lvl="0" indent="-182880" algn="l" defTabSz="914400" rtl="0" fontAlgn="auto" hangingPunct="1">
              <a:lnSpc>
                <a:spcPct val="250000"/>
              </a:lnSpc>
              <a:spcBef>
                <a:spcPts val="1400"/>
              </a:spcBef>
              <a:spcAft>
                <a:spcPts val="200"/>
              </a:spcAft>
              <a:buClr>
                <a:srgbClr val="D34817"/>
              </a:buClr>
              <a:buSzPct val="8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2000" b="0" i="0" u="none" strike="noStrike" kern="1200" cap="none" spc="10" baseline="0">
                <a:solidFill>
                  <a:srgbClr val="595959"/>
                </a:solidFill>
                <a:uFillTx/>
                <a:latin typeface="Century Schoolbook"/>
              </a:rPr>
              <a:t>Antenne 868Mhz</a:t>
            </a:r>
          </a:p>
          <a:p>
            <a:pPr marL="182880" marR="0" lvl="0" indent="-182880" algn="l" defTabSz="914400" rtl="0" fontAlgn="auto" hangingPunct="1">
              <a:lnSpc>
                <a:spcPct val="250000"/>
              </a:lnSpc>
              <a:spcBef>
                <a:spcPts val="1400"/>
              </a:spcBef>
              <a:spcAft>
                <a:spcPts val="200"/>
              </a:spcAft>
              <a:buClr>
                <a:srgbClr val="D34817"/>
              </a:buClr>
              <a:buSzPct val="8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2000" b="0" i="0" u="none" strike="noStrike" kern="1200" cap="none" spc="10" baseline="0">
                <a:solidFill>
                  <a:srgbClr val="595959"/>
                </a:solidFill>
                <a:uFillTx/>
                <a:latin typeface="Century Schoolbook"/>
              </a:rPr>
              <a:t>Module YR903</a:t>
            </a:r>
          </a:p>
          <a:p>
            <a:pPr marL="182880" marR="0" lvl="0" indent="-182880" algn="l" defTabSz="914400" rtl="0" fontAlgn="auto" hangingPunct="1">
              <a:lnSpc>
                <a:spcPct val="250000"/>
              </a:lnSpc>
              <a:spcBef>
                <a:spcPts val="1400"/>
              </a:spcBef>
              <a:spcAft>
                <a:spcPts val="200"/>
              </a:spcAft>
              <a:buClr>
                <a:srgbClr val="D34817"/>
              </a:buClr>
              <a:buSzPct val="8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2000" b="0" i="0" u="none" strike="noStrike" kern="1200" cap="none" spc="10" baseline="0">
                <a:solidFill>
                  <a:srgbClr val="595959"/>
                </a:solidFill>
                <a:uFillTx/>
                <a:latin typeface="Century Schoolbook"/>
              </a:rPr>
              <a:t>Conversion TTL to RS232</a:t>
            </a:r>
          </a:p>
          <a:p>
            <a:pPr marL="182880" marR="0" lvl="0" indent="-182880" algn="l" defTabSz="914400" rtl="0" fontAlgn="auto" hangingPunct="1">
              <a:lnSpc>
                <a:spcPct val="250000"/>
              </a:lnSpc>
              <a:spcBef>
                <a:spcPts val="1400"/>
              </a:spcBef>
              <a:spcAft>
                <a:spcPts val="200"/>
              </a:spcAft>
              <a:buClr>
                <a:srgbClr val="D34817"/>
              </a:buClr>
              <a:buSzPct val="8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2000" b="0" i="0" u="none" strike="noStrike" kern="1200" cap="none" spc="10" baseline="0">
                <a:solidFill>
                  <a:srgbClr val="595959"/>
                </a:solidFill>
                <a:uFillTx/>
                <a:latin typeface="Century Schoolbook"/>
              </a:rPr>
              <a:t>Conversion UART to USB</a:t>
            </a:r>
            <a:endParaRPr lang="fr-FR" sz="2000" b="0" i="0" u="none" strike="noStrike" kern="1200" cap="none" spc="10" baseline="0">
              <a:solidFill>
                <a:srgbClr val="595959"/>
              </a:solidFill>
              <a:uFillTx/>
              <a:latin typeface="Century Schoolbook"/>
            </a:endParaRPr>
          </a:p>
        </p:txBody>
      </p:sp>
      <p:sp>
        <p:nvSpPr>
          <p:cNvPr id="5" name="Espace réservé du numéro de diapositive 11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54B90E1-0B3D-47CC-AA8D-AFCA05DE9F65}" type="slidenum">
              <a:t>15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15</a:t>
            </a:fld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/>
              <a:t>Objectif</a:t>
            </a:r>
            <a:endParaRPr lang="fr-FR"/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1261872" y="1828800"/>
            <a:ext cx="4089452" cy="4351336"/>
          </a:xfrm>
        </p:spPr>
        <p:txBody>
          <a:bodyPr/>
          <a:lstStyle/>
          <a:p>
            <a:pPr lvl="0">
              <a:lnSpc>
                <a:spcPct val="150000"/>
              </a:lnSpc>
            </a:pPr>
            <a:r>
              <a:rPr lang="fr-CH"/>
              <a:t>Communication RFID fonctionnel</a:t>
            </a:r>
          </a:p>
          <a:p>
            <a:pPr lvl="0">
              <a:lnSpc>
                <a:spcPct val="150000"/>
              </a:lnSpc>
            </a:pPr>
            <a:r>
              <a:rPr lang="fr-CH"/>
              <a:t>Analyse de la consommation électrique</a:t>
            </a:r>
          </a:p>
          <a:p>
            <a:pPr lvl="0">
              <a:lnSpc>
                <a:spcPct val="150000"/>
              </a:lnSpc>
            </a:pPr>
            <a:r>
              <a:rPr lang="fr-CH"/>
              <a:t>Estimation du prix</a:t>
            </a:r>
          </a:p>
          <a:p>
            <a:pPr lvl="0">
              <a:lnSpc>
                <a:spcPct val="150000"/>
              </a:lnSpc>
            </a:pPr>
            <a:r>
              <a:rPr lang="fr-CH"/>
              <a:t>Estimation de la taille / poids</a:t>
            </a:r>
          </a:p>
          <a:p>
            <a:pPr lvl="0"/>
            <a:endParaRPr lang="fr-CH"/>
          </a:p>
          <a:p>
            <a:pPr lvl="0"/>
            <a:endParaRPr lang="fr-CH"/>
          </a:p>
          <a:p>
            <a:pPr lvl="0"/>
            <a:endParaRPr lang="fr-FR"/>
          </a:p>
        </p:txBody>
      </p:sp>
      <p:sp>
        <p:nvSpPr>
          <p:cNvPr id="4" name="Espace réservé du numéro de diapositive 3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F6A93DA-754A-4597-8DD2-E87DC0967C36}" type="slidenum">
              <a:t>16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  <p:pic>
        <p:nvPicPr>
          <p:cNvPr id="5" name="Espace réservé du contenu 5">
            <a:extLst>
              <a:ext uri="{FF2B5EF4-FFF2-40B4-BE49-F238E27FC236}"/>
            </a:extLst>
          </p:cNvPr>
          <p:cNvPicPr xmlns:a16="http://schemas.microsoft.com/office/drawing/2014/main"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1324" y="1979804"/>
            <a:ext cx="5272119" cy="31170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16</a:t>
            </a:fld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Bluetooth </a:t>
            </a:r>
            <a:r>
              <a:rPr lang="fr-CH" dirty="0" err="1"/>
              <a:t>Low</a:t>
            </a:r>
            <a:r>
              <a:rPr lang="fr-CH" dirty="0"/>
              <a:t> </a:t>
            </a:r>
            <a:r>
              <a:rPr lang="fr-CH" dirty="0" err="1"/>
              <a:t>Energy</a:t>
            </a:r>
            <a:endParaRPr lang="fr-CH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236" y="1828800"/>
            <a:ext cx="7368378" cy="4351338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216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 dirty="0"/>
              <a:t>BLE</a:t>
            </a:r>
            <a:endParaRPr lang="fr-FR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Version 4 (BLE)</a:t>
            </a:r>
          </a:p>
          <a:p>
            <a:pPr lvl="1"/>
            <a:r>
              <a:rPr lang="fr-CH" dirty="0"/>
              <a:t>Profil </a:t>
            </a:r>
            <a:r>
              <a:rPr lang="fr-CH" dirty="0" err="1"/>
              <a:t>Proximity</a:t>
            </a:r>
            <a:r>
              <a:rPr lang="fr-CH" dirty="0"/>
              <a:t> (PXP) modifié</a:t>
            </a:r>
          </a:p>
          <a:p>
            <a:pPr lvl="2"/>
            <a:r>
              <a:rPr lang="fr-CH" dirty="0"/>
              <a:t>Service Objets a rajouter</a:t>
            </a:r>
          </a:p>
          <a:p>
            <a:pPr marL="0" indent="0">
              <a:buNone/>
            </a:pPr>
            <a:endParaRPr lang="fr-CH" dirty="0"/>
          </a:p>
          <a:p>
            <a:pPr marL="0" indent="0">
              <a:buNone/>
            </a:pPr>
            <a:endParaRPr lang="fr-CH" dirty="0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18</a:t>
            </a:fld>
            <a:endParaRPr lang="en-US"/>
          </a:p>
        </p:txBody>
      </p:sp>
      <p:sp>
        <p:nvSpPr>
          <p:cNvPr id="4" name="Espace réservé du numéro de diapositive 6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FD683EA-4471-424C-AB00-21EE3350C859}" type="slidenum">
              <a:t>18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  <p:pic>
        <p:nvPicPr>
          <p:cNvPr id="12" name="Espace réservé du contenu 11"/>
          <p:cNvPicPr>
            <a:picLocks noGrp="1" noChangeAspect="1"/>
          </p:cNvPicPr>
          <p:nvPr>
            <p:ph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529" y="2540977"/>
            <a:ext cx="5299146" cy="2535732"/>
          </a:xfrm>
        </p:spPr>
      </p:pic>
    </p:spTree>
    <p:extLst>
      <p:ext uri="{BB962C8B-B14F-4D97-AF65-F5344CB8AC3E}">
        <p14:creationId xmlns:p14="http://schemas.microsoft.com/office/powerpoint/2010/main" val="1570589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/>
              <a:t>Objectif</a:t>
            </a:r>
            <a:endParaRPr lang="fr-FR"/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 dirty="0"/>
              <a:t>Communication avec smartphone</a:t>
            </a:r>
          </a:p>
          <a:p>
            <a:pPr lvl="1"/>
            <a:r>
              <a:rPr lang="fr-CH" dirty="0"/>
              <a:t>Notifications</a:t>
            </a:r>
          </a:p>
          <a:p>
            <a:pPr lvl="1"/>
            <a:r>
              <a:rPr lang="fr-CH" dirty="0"/>
              <a:t>Réglage agenda</a:t>
            </a:r>
          </a:p>
          <a:p>
            <a:pPr lvl="0"/>
            <a:endParaRPr lang="fr-FR" dirty="0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19</a:t>
            </a:fld>
            <a:endParaRPr lang="en-US"/>
          </a:p>
        </p:txBody>
      </p:sp>
      <p:sp>
        <p:nvSpPr>
          <p:cNvPr id="4" name="Espace réservé du numéro de diapositive 3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F6A93DA-754A-4597-8DD2-E87DC0967C36}" type="slidenum">
              <a:t>19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</p:spTree>
    <p:extLst>
      <p:ext uri="{BB962C8B-B14F-4D97-AF65-F5344CB8AC3E}">
        <p14:creationId xmlns:p14="http://schemas.microsoft.com/office/powerpoint/2010/main" val="2053714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/>
              <a:t>Sommaire</a:t>
            </a:r>
            <a:endParaRPr lang="fr-FR"/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fr-CH" sz="2400" dirty="0"/>
              <a:t>Le projet CHIC</a:t>
            </a:r>
          </a:p>
          <a:p>
            <a:pPr lvl="0">
              <a:lnSpc>
                <a:spcPct val="150000"/>
              </a:lnSpc>
            </a:pPr>
            <a:r>
              <a:rPr lang="fr-CH" sz="2400" dirty="0"/>
              <a:t>Le smart bag</a:t>
            </a:r>
          </a:p>
          <a:p>
            <a:pPr lvl="0">
              <a:lnSpc>
                <a:spcPct val="150000"/>
              </a:lnSpc>
            </a:pPr>
            <a:r>
              <a:rPr lang="fr-CH" sz="2400" dirty="0"/>
              <a:t>RFID</a:t>
            </a:r>
          </a:p>
          <a:p>
            <a:pPr lvl="0">
              <a:lnSpc>
                <a:spcPct val="150000"/>
              </a:lnSpc>
            </a:pPr>
            <a:r>
              <a:rPr lang="fr-CH" sz="2400" dirty="0"/>
              <a:t>Bluetooth </a:t>
            </a:r>
            <a:r>
              <a:rPr lang="fr-CH" sz="2400" dirty="0" err="1"/>
              <a:t>Low</a:t>
            </a:r>
            <a:r>
              <a:rPr lang="fr-CH" sz="2400" dirty="0"/>
              <a:t> </a:t>
            </a:r>
            <a:r>
              <a:rPr lang="fr-CH" sz="2400" dirty="0" err="1"/>
              <a:t>Energy</a:t>
            </a:r>
            <a:r>
              <a:rPr lang="fr-CH" sz="2400" dirty="0"/>
              <a:t> (PXP)</a:t>
            </a:r>
          </a:p>
          <a:p>
            <a:pPr lvl="0">
              <a:lnSpc>
                <a:spcPct val="150000"/>
              </a:lnSpc>
            </a:pPr>
            <a:r>
              <a:rPr lang="fr-CH" sz="2400" dirty="0"/>
              <a:t>Alimentation</a:t>
            </a:r>
          </a:p>
        </p:txBody>
      </p:sp>
      <p:sp>
        <p:nvSpPr>
          <p:cNvPr id="4" name="Espace réservé du numéro de diapositive 5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AFF9440-607F-4666-818C-C005896EF227}" type="slidenum">
              <a:t>2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Questions?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691319"/>
            <a:ext cx="4313604" cy="4313604"/>
          </a:xfrm>
        </p:spPr>
      </p:pic>
      <p:sp>
        <p:nvSpPr>
          <p:cNvPr id="5" name="ZoneTexte 4"/>
          <p:cNvSpPr txBox="1"/>
          <p:nvPr/>
        </p:nvSpPr>
        <p:spPr>
          <a:xfrm>
            <a:off x="1261872" y="6004923"/>
            <a:ext cx="6153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800" b="1" dirty="0">
                <a:solidFill>
                  <a:schemeClr val="accent5">
                    <a:lumMod val="50000"/>
                  </a:schemeClr>
                </a:solidFill>
              </a:rPr>
              <a:t>http://chi.camp/projects/team-geneva/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20</a:t>
            </a:fld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988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 dirty="0"/>
              <a:t>Le projet CHIC</a:t>
            </a:r>
            <a:endParaRPr lang="fr-FR" dirty="0"/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fr-CH" sz="2400" b="1" dirty="0"/>
              <a:t>C</a:t>
            </a:r>
            <a:r>
              <a:rPr lang="fr-CH" sz="2400" dirty="0"/>
              <a:t>hina </a:t>
            </a:r>
            <a:r>
              <a:rPr lang="fr-CH" sz="2400" b="1" dirty="0"/>
              <a:t>H</a:t>
            </a:r>
            <a:r>
              <a:rPr lang="fr-CH" sz="2400" dirty="0"/>
              <a:t>ardware </a:t>
            </a:r>
            <a:r>
              <a:rPr lang="fr-CH" sz="2400" b="1" dirty="0"/>
              <a:t>I</a:t>
            </a:r>
            <a:r>
              <a:rPr lang="fr-CH" sz="2400" dirty="0"/>
              <a:t>nnovation </a:t>
            </a:r>
            <a:r>
              <a:rPr lang="fr-CH" sz="2400" b="1" dirty="0"/>
              <a:t>C</a:t>
            </a:r>
            <a:r>
              <a:rPr lang="fr-CH" sz="2400" dirty="0"/>
              <a:t>amp</a:t>
            </a:r>
          </a:p>
          <a:p>
            <a:pPr lvl="0"/>
            <a:endParaRPr lang="fr-CH" sz="2400" dirty="0"/>
          </a:p>
          <a:p>
            <a:pPr lvl="0"/>
            <a:r>
              <a:rPr lang="fr-CH" sz="2400" dirty="0"/>
              <a:t>Créer un objet embarqué connecté</a:t>
            </a:r>
          </a:p>
          <a:p>
            <a:pPr lvl="0"/>
            <a:r>
              <a:rPr lang="fr-CH" sz="2400" dirty="0"/>
              <a:t>Team composé de divers corps de métier</a:t>
            </a:r>
          </a:p>
          <a:p>
            <a:pPr lvl="0"/>
            <a:endParaRPr lang="fr-CH" sz="2400" dirty="0"/>
          </a:p>
          <a:p>
            <a:r>
              <a:rPr lang="fr-CH" sz="2400" dirty="0"/>
              <a:t>Promouvoir l'ingénierie suisse en chine</a:t>
            </a:r>
          </a:p>
          <a:p>
            <a:pPr lvl="0"/>
            <a:r>
              <a:rPr lang="fr-CH" sz="2400" dirty="0"/>
              <a:t>Shenzhen(Chine) pour usiner notre prototype</a:t>
            </a:r>
          </a:p>
          <a:p>
            <a:pPr lvl="0"/>
            <a:endParaRPr lang="fr-CH" sz="2400" dirty="0"/>
          </a:p>
          <a:p>
            <a:pPr lvl="0"/>
            <a:endParaRPr lang="fr-CH" sz="2400" dirty="0"/>
          </a:p>
        </p:txBody>
      </p:sp>
      <p:sp>
        <p:nvSpPr>
          <p:cNvPr id="4" name="Espace réservé du numéro de diapositive 6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55A96CF-D16C-4DB6-B7E1-50FD28955FF3}" type="slidenum">
              <a:t>3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3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 dirty="0"/>
              <a:t>La team Genève,</a:t>
            </a:r>
            <a:br>
              <a:rPr lang="fr-CH" dirty="0"/>
            </a:br>
            <a:r>
              <a:rPr lang="fr-CH" dirty="0"/>
              <a:t>Divers corps de métier</a:t>
            </a:r>
            <a:endParaRPr lang="fr-FR" dirty="0"/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1169590" y="1828800"/>
            <a:ext cx="4480560" cy="4351336"/>
          </a:xfrm>
        </p:spPr>
        <p:txBody>
          <a:bodyPr/>
          <a:lstStyle/>
          <a:p>
            <a:pPr lvl="0">
              <a:lnSpc>
                <a:spcPct val="200000"/>
              </a:lnSpc>
            </a:pPr>
            <a:r>
              <a:rPr lang="fr-CH" sz="2400" dirty="0"/>
              <a:t>Business, administration</a:t>
            </a:r>
          </a:p>
          <a:p>
            <a:pPr lvl="0">
              <a:lnSpc>
                <a:spcPct val="200000"/>
              </a:lnSpc>
            </a:pPr>
            <a:r>
              <a:rPr lang="fr-CH" sz="2400" dirty="0"/>
              <a:t>Interaction designer</a:t>
            </a:r>
          </a:p>
          <a:p>
            <a:pPr lvl="0">
              <a:lnSpc>
                <a:spcPct val="200000"/>
              </a:lnSpc>
            </a:pPr>
            <a:r>
              <a:rPr lang="fr-CH" sz="2400" dirty="0"/>
              <a:t>Product designer</a:t>
            </a:r>
          </a:p>
          <a:p>
            <a:pPr lvl="0">
              <a:lnSpc>
                <a:spcPct val="200000"/>
              </a:lnSpc>
            </a:pPr>
            <a:r>
              <a:rPr lang="fr-CH" sz="2400" dirty="0"/>
              <a:t>2 Hardware </a:t>
            </a:r>
            <a:r>
              <a:rPr lang="fr-CH" sz="2400" dirty="0" err="1"/>
              <a:t>engineers</a:t>
            </a:r>
            <a:endParaRPr lang="fr-CH" sz="2400" dirty="0"/>
          </a:p>
          <a:p>
            <a:pPr lvl="0"/>
            <a:endParaRPr lang="fr-FR" dirty="0"/>
          </a:p>
        </p:txBody>
      </p:sp>
      <p:sp>
        <p:nvSpPr>
          <p:cNvPr id="6" name="Espace réservé du numéro de diapositive 11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DFA82BF-C875-47A1-8E8F-FA1ABB79EAAE}" type="slidenum">
              <a:t>4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C024220F-A829-42E5-BB09-ADD518C40459}" type="slidenum">
              <a:rPr lang="en-US" smtClean="0"/>
              <a:t>4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163" y="2231265"/>
            <a:ext cx="4481512" cy="3036453"/>
          </a:xfrm>
        </p:spPr>
      </p:pic>
      <p:sp>
        <p:nvSpPr>
          <p:cNvPr id="12" name="ZoneTexte 11"/>
          <p:cNvSpPr txBox="1"/>
          <p:nvPr/>
        </p:nvSpPr>
        <p:spPr>
          <a:xfrm>
            <a:off x="9000825" y="5267718"/>
            <a:ext cx="1606850" cy="454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  <a:spcBef>
                <a:spcPts val="1400"/>
              </a:spcBef>
              <a:spcAft>
                <a:spcPts val="200"/>
              </a:spcAft>
              <a:buClr>
                <a:srgbClr val="D34817"/>
              </a:buClr>
              <a:buSzPct val="80000"/>
            </a:pPr>
            <a:r>
              <a:rPr lang="fr-CH" sz="1400" spc="10" dirty="0">
                <a:solidFill>
                  <a:srgbClr val="595959"/>
                </a:solidFill>
                <a:latin typeface="Century Schoolbook"/>
              </a:rPr>
              <a:t>UNIL, Lausanne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u contenu 8"/>
          <p:cNvPicPr>
            <a:picLocks noGrp="1" noChangeAspect="1"/>
          </p:cNvPicPr>
          <p:nvPr>
            <p:ph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4515" y="1691319"/>
            <a:ext cx="5824660" cy="3682883"/>
          </a:xfrm>
        </p:spPr>
      </p:pic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/>
              <a:t>Le smart bag</a:t>
            </a:r>
            <a:endParaRPr lang="fr-FR"/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1261872" y="1828800"/>
            <a:ext cx="5015836" cy="4351336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fr-CH" sz="2400" dirty="0"/>
              <a:t>Tout le monde a déjà oublié des affaires scolaires</a:t>
            </a:r>
          </a:p>
          <a:p>
            <a:pPr lvl="0">
              <a:lnSpc>
                <a:spcPct val="150000"/>
              </a:lnSpc>
            </a:pPr>
            <a:r>
              <a:rPr lang="fr-CH" sz="2400" dirty="0"/>
              <a:t>Le smart bag est un gestionnaire de sac à dos</a:t>
            </a:r>
          </a:p>
          <a:p>
            <a:pPr lvl="0">
              <a:lnSpc>
                <a:spcPct val="150000"/>
              </a:lnSpc>
            </a:pPr>
            <a:r>
              <a:rPr lang="fr-CH" sz="2400" dirty="0"/>
              <a:t>Permet de ne plus rien oublier</a:t>
            </a:r>
          </a:p>
          <a:p>
            <a:pPr lvl="0"/>
            <a:endParaRPr lang="fr-FR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5</a:t>
            </a:fld>
            <a:endParaRPr lang="en-US"/>
          </a:p>
        </p:txBody>
      </p:sp>
      <p:sp>
        <p:nvSpPr>
          <p:cNvPr id="4" name="Espace réservé du numéro de diapositive 7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57335D4-4E60-4B8B-9934-87950AAEA434}" type="slidenum">
              <a:t>5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Le smart bag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499" y="1828800"/>
            <a:ext cx="6881852" cy="4351338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39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 dirty="0"/>
              <a:t>Fonctionnement</a:t>
            </a:r>
            <a:endParaRPr lang="fr-FR" dirty="0"/>
          </a:p>
        </p:txBody>
      </p:sp>
      <p:pic>
        <p:nvPicPr>
          <p:cNvPr id="3" name="Image 4">
            <a:extLst>
              <a:ext uri="{FF2B5EF4-FFF2-40B4-BE49-F238E27FC236}"/>
            </a:extLst>
          </p:cNvPr>
          <p:cNvPicPr xmlns:a16="http://schemas.microsoft.com/office/drawing/2014/main"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984" y="2988880"/>
            <a:ext cx="1819271" cy="32194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Image 5">
            <a:extLst>
              <a:ext uri="{FF2B5EF4-FFF2-40B4-BE49-F238E27FC236}"/>
            </a:extLst>
          </p:cNvPr>
          <p:cNvPicPr xmlns:a16="http://schemas.microsoft.com/office/drawing/2014/main"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136" y="2988880"/>
            <a:ext cx="2830836" cy="342966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4" descr="Image result for smart phone icon">
            <a:extLst>
              <a:ext uri="{FF2B5EF4-FFF2-40B4-BE49-F238E27FC236}"/>
            </a:extLst>
          </p:cNvPr>
          <p:cNvPicPr xmlns:a16="http://schemas.microsoft.com/office/drawing/2014/main"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7668432" y="2988880"/>
            <a:ext cx="2942136" cy="294213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ZoneTexte 6"/>
          <p:cNvSpPr txBox="1"/>
          <p:nvPr/>
        </p:nvSpPr>
        <p:spPr>
          <a:xfrm>
            <a:off x="1392576" y="2030132"/>
            <a:ext cx="8892329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 dirty="0">
                <a:solidFill>
                  <a:srgbClr val="000000"/>
                </a:solidFill>
                <a:uFillTx/>
                <a:latin typeface="Century Schoolbook"/>
              </a:rPr>
              <a:t>Objet					Centrale						Smartphone</a:t>
            </a:r>
            <a:endParaRPr lang="fr-FR" sz="1800" b="0" i="0" u="none" strike="noStrike" kern="1200" cap="none" spc="0" baseline="0" dirty="0">
              <a:solidFill>
                <a:srgbClr val="000000"/>
              </a:solidFill>
              <a:uFillTx/>
              <a:latin typeface="Century Schoolbook"/>
            </a:endParaRPr>
          </a:p>
        </p:txBody>
      </p:sp>
      <p:sp>
        <p:nvSpPr>
          <p:cNvPr id="7" name="Espace réservé du numéro de diapositive 9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869E897-2DC2-4036-8B10-67DBBF8052D7}" type="slidenum">
              <a:t>7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7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 dirty="0"/>
              <a:t>Affaires</a:t>
            </a:r>
            <a:endParaRPr lang="fr-FR" dirty="0"/>
          </a:p>
        </p:txBody>
      </p:sp>
      <p:pic>
        <p:nvPicPr>
          <p:cNvPr id="12" name="Espace réservé du contenu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336" y="1939856"/>
            <a:ext cx="2333380" cy="4129226"/>
          </a:xfrm>
        </p:spPr>
      </p:pic>
      <p:sp>
        <p:nvSpPr>
          <p:cNvPr id="11" name="Espace réservé du contenu 10"/>
          <p:cNvSpPr>
            <a:spLocks noGrp="1"/>
          </p:cNvSpPr>
          <p:nvPr>
            <p:ph idx="2"/>
          </p:nvPr>
        </p:nvSpPr>
        <p:spPr/>
        <p:txBody>
          <a:bodyPr/>
          <a:lstStyle/>
          <a:p>
            <a:pPr lvl="0"/>
            <a:r>
              <a:rPr lang="fr-CH" dirty="0"/>
              <a:t>Cahier, trousse, classeur</a:t>
            </a:r>
          </a:p>
          <a:p>
            <a:pPr lvl="0"/>
            <a:r>
              <a:rPr lang="fr-CH" dirty="0"/>
              <a:t>Tag RFID</a:t>
            </a:r>
          </a:p>
          <a:p>
            <a:pPr lvl="0"/>
            <a:r>
              <a:rPr lang="fr-CH" dirty="0"/>
              <a:t>Doit être détecté par la centrale quand il est dans le sac</a:t>
            </a:r>
          </a:p>
          <a:p>
            <a:pPr lvl="0"/>
            <a:r>
              <a:rPr lang="fr-CH" dirty="0"/>
              <a:t>Aucune batterie</a:t>
            </a:r>
            <a:endParaRPr lang="fr-FR" dirty="0"/>
          </a:p>
          <a:p>
            <a:endParaRPr lang="fr-CH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8</a:t>
            </a:fld>
            <a:endParaRPr lang="en-US"/>
          </a:p>
        </p:txBody>
      </p:sp>
      <p:sp>
        <p:nvSpPr>
          <p:cNvPr id="7" name="Espace réservé du numéro de diapositive 11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F4CC43F-2765-4114-A7DE-58CB093C88FE}" type="slidenum">
              <a:t>8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CH" dirty="0"/>
              <a:t>Centrale</a:t>
            </a:r>
            <a:endParaRPr lang="fr-FR" dirty="0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744" y="1828800"/>
            <a:ext cx="3592563" cy="4351338"/>
          </a:xfrm>
        </p:spPr>
      </p:pic>
      <p:sp>
        <p:nvSpPr>
          <p:cNvPr id="10" name="Espace réservé du contenu 9"/>
          <p:cNvSpPr>
            <a:spLocks noGrp="1"/>
          </p:cNvSpPr>
          <p:nvPr>
            <p:ph idx="2"/>
          </p:nvPr>
        </p:nvSpPr>
        <p:spPr/>
        <p:txBody>
          <a:bodyPr/>
          <a:lstStyle/>
          <a:p>
            <a:pPr lvl="0"/>
            <a:r>
              <a:rPr lang="fr-CH" dirty="0"/>
              <a:t>Lien entre les tags et le smartphone</a:t>
            </a:r>
          </a:p>
          <a:p>
            <a:pPr lvl="0"/>
            <a:r>
              <a:rPr lang="fr-CH" dirty="0"/>
              <a:t>Lecteur RFID</a:t>
            </a:r>
          </a:p>
          <a:p>
            <a:pPr lvl="0"/>
            <a:r>
              <a:rPr lang="fr-CH" dirty="0"/>
              <a:t>Communication Bluetooth</a:t>
            </a:r>
            <a:endParaRPr lang="fr-FR" dirty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7"/>
          </p:nvPr>
        </p:nvSpPr>
        <p:spPr/>
        <p:txBody>
          <a:bodyPr/>
          <a:lstStyle/>
          <a:p>
            <a:pPr lvl="0"/>
            <a:r>
              <a:rPr lang="fr-FR"/>
              <a:t>Janvier 2017</a:t>
            </a:r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9"/>
          </p:nvPr>
        </p:nvSpPr>
        <p:spPr/>
        <p:txBody>
          <a:bodyPr/>
          <a:lstStyle/>
          <a:p>
            <a:pPr lvl="0"/>
            <a:r>
              <a:rPr lang="en-US"/>
              <a:t>Axel Collet, Taboada Adrien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8"/>
          </p:nvPr>
        </p:nvSpPr>
        <p:spPr/>
        <p:txBody>
          <a:bodyPr>
            <a:normAutofit lnSpcReduction="10000"/>
          </a:bodyPr>
          <a:lstStyle/>
          <a:p>
            <a:pPr lvl="0"/>
            <a:fld id="{54126AC4-DDDC-4D60-BA96-B7B770F424DF}" type="slidenum">
              <a:rPr lang="en-US" smtClean="0"/>
              <a:t>9</a:t>
            </a:fld>
            <a:endParaRPr lang="en-US"/>
          </a:p>
        </p:txBody>
      </p:sp>
      <p:sp>
        <p:nvSpPr>
          <p:cNvPr id="6" name="Espace réservé du numéro de diapositive 9"/>
          <p:cNvSpPr txBox="1"/>
          <p:nvPr/>
        </p:nvSpPr>
        <p:spPr>
          <a:xfrm>
            <a:off x="11292840" y="6172200"/>
            <a:ext cx="914400" cy="5937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ctr" anchorCtr="1" compatLnSpc="1">
            <a:normAutofit/>
          </a:bodyPr>
          <a:lstStyle/>
          <a:p>
            <a:pPr marL="0" marR="0" lvl="0" indent="0" algn="ctr" defTabSz="4572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92328CE-2DA7-446A-8465-5427E4D74447}" type="slidenum">
              <a:t>9</a:t>
            </a:fld>
            <a:endParaRPr lang="en-US" sz="3600" b="0" i="0" u="none" strike="noStrike" kern="1200" cap="none" spc="0" baseline="0">
              <a:solidFill>
                <a:srgbClr val="EF8C6A"/>
              </a:solidFill>
              <a:uFillTx/>
              <a:latin typeface="Century Schoolboo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294</TotalTime>
  <Words>430</Words>
  <Application>Microsoft Office PowerPoint</Application>
  <PresentationFormat>Grand écran</PresentationFormat>
  <Paragraphs>159</Paragraphs>
  <Slides>20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Century Schoolbook</vt:lpstr>
      <vt:lpstr>Wingdings 2</vt:lpstr>
      <vt:lpstr>View</vt:lpstr>
      <vt:lpstr>Projet CHIC Smart Bag</vt:lpstr>
      <vt:lpstr>Sommaire</vt:lpstr>
      <vt:lpstr>Le projet CHIC</vt:lpstr>
      <vt:lpstr>La team Genève, Divers corps de métier</vt:lpstr>
      <vt:lpstr>Le smart bag</vt:lpstr>
      <vt:lpstr>Le smart bag</vt:lpstr>
      <vt:lpstr>Fonctionnement</vt:lpstr>
      <vt:lpstr>Affaires</vt:lpstr>
      <vt:lpstr>Centrale</vt:lpstr>
      <vt:lpstr>Smartphone</vt:lpstr>
      <vt:lpstr>Hardware</vt:lpstr>
      <vt:lpstr>Fonctionnement</vt:lpstr>
      <vt:lpstr>RFID UHF</vt:lpstr>
      <vt:lpstr>RFID UHF</vt:lpstr>
      <vt:lpstr>Décodeur EPCC1G2 / UART Module YR903</vt:lpstr>
      <vt:lpstr>Objectif</vt:lpstr>
      <vt:lpstr>Bluetooth Low Energy</vt:lpstr>
      <vt:lpstr>BLE</vt:lpstr>
      <vt:lpstr>Objectif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China Project Smart Bag</dc:title>
  <dc:creator>teiz</dc:creator>
  <cp:lastModifiedBy>Adrien Taboada</cp:lastModifiedBy>
  <cp:revision>15</cp:revision>
  <cp:lastPrinted>2017-01-17T20:59:42Z</cp:lastPrinted>
  <dcterms:created xsi:type="dcterms:W3CDTF">2017-01-17T19:35:24Z</dcterms:created>
  <dcterms:modified xsi:type="dcterms:W3CDTF">2017-01-18T20:38:09Z</dcterms:modified>
</cp:coreProperties>
</file>

<file path=docProps/thumbnail.jpeg>
</file>